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8" d="100"/>
          <a:sy n="108" d="100"/>
        </p:scale>
        <p:origin x="-102"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5E44FB-5C22-4816-AEA6-313B0B1FA9F9}"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216941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E44FB-5C22-4816-AEA6-313B0B1FA9F9}"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103411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E44FB-5C22-4816-AEA6-313B0B1FA9F9}"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399878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E44FB-5C22-4816-AEA6-313B0B1FA9F9}"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86778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E44FB-5C22-4816-AEA6-313B0B1FA9F9}"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207930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5E44FB-5C22-4816-AEA6-313B0B1FA9F9}"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177673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5E44FB-5C22-4816-AEA6-313B0B1FA9F9}"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32449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5E44FB-5C22-4816-AEA6-313B0B1FA9F9}"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218675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44FB-5C22-4816-AEA6-313B0B1FA9F9}"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69660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E44FB-5C22-4816-AEA6-313B0B1FA9F9}"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399962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E44FB-5C22-4816-AEA6-313B0B1FA9F9}"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B265-A7F9-4EA7-954C-81633E514387}" type="slidenum">
              <a:rPr lang="en-US" smtClean="0"/>
              <a:t>‹#›</a:t>
            </a:fld>
            <a:endParaRPr lang="en-US"/>
          </a:p>
        </p:txBody>
      </p:sp>
    </p:spTree>
    <p:extLst>
      <p:ext uri="{BB962C8B-B14F-4D97-AF65-F5344CB8AC3E}">
        <p14:creationId xmlns:p14="http://schemas.microsoft.com/office/powerpoint/2010/main" val="62343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44FB-5C22-4816-AEA6-313B0B1FA9F9}" type="datetimeFigureOut">
              <a:rPr lang="en-US" smtClean="0"/>
              <a:t>10/28/2014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2B265-A7F9-4EA7-954C-81633E514387}" type="slidenum">
              <a:rPr lang="en-US" smtClean="0"/>
              <a:t>‹#›</a:t>
            </a:fld>
            <a:endParaRPr lang="en-US"/>
          </a:p>
        </p:txBody>
      </p:sp>
    </p:spTree>
    <p:extLst>
      <p:ext uri="{BB962C8B-B14F-4D97-AF65-F5344CB8AC3E}">
        <p14:creationId xmlns:p14="http://schemas.microsoft.com/office/powerpoint/2010/main" val="4188299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253297" y="-25105"/>
            <a:ext cx="3072697" cy="2715279"/>
            <a:chOff x="127703" y="97774"/>
            <a:chExt cx="2551736" cy="2340626"/>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03" y="97774"/>
              <a:ext cx="2551736" cy="2340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28"/>
            <p:cNvSpPr/>
            <p:nvPr/>
          </p:nvSpPr>
          <p:spPr>
            <a:xfrm>
              <a:off x="381000" y="2209800"/>
              <a:ext cx="2057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p:cNvSpPr/>
          <p:nvPr/>
        </p:nvSpPr>
        <p:spPr>
          <a:xfrm>
            <a:off x="164839" y="2667000"/>
            <a:ext cx="2514600" cy="2246769"/>
          </a:xfrm>
          <a:prstGeom prst="rect">
            <a:avLst/>
          </a:prstGeom>
        </p:spPr>
        <p:txBody>
          <a:bodyPr wrap="square">
            <a:spAutoFit/>
          </a:bodyPr>
          <a:lstStyle/>
          <a:p>
            <a:r>
              <a:rPr lang="en-US" sz="1400" dirty="0" smtClean="0"/>
              <a:t>The Grant zebra are famous for spectacular migrations during the rainy season in the Serengeti, when as many as 10,000 of these animals can be seen journeying together in herds.   If the herd was divided equally into two groups, how many zebras would be in each group?</a:t>
            </a:r>
            <a:endParaRPr lang="en-US" sz="1400" dirty="0"/>
          </a:p>
        </p:txBody>
      </p:sp>
      <p:sp>
        <p:nvSpPr>
          <p:cNvPr id="5" name="TextBox 4"/>
          <p:cNvSpPr txBox="1"/>
          <p:nvPr/>
        </p:nvSpPr>
        <p:spPr>
          <a:xfrm>
            <a:off x="2819400" y="685800"/>
            <a:ext cx="3111886" cy="954107"/>
          </a:xfrm>
          <a:prstGeom prst="rect">
            <a:avLst/>
          </a:prstGeom>
          <a:noFill/>
        </p:spPr>
        <p:txBody>
          <a:bodyPr wrap="square" rtlCol="0">
            <a:spAutoFit/>
          </a:bodyPr>
          <a:lstStyle/>
          <a:p>
            <a:r>
              <a:rPr lang="en-US" sz="1400" dirty="0" smtClean="0"/>
              <a:t>Zebra teeth never stop growing. Most zebras have 44 teeth, just like horses. Most people have 32 teeth.  How many more teeth do zebras have than people?</a:t>
            </a:r>
            <a:endParaRPr lang="en-US" sz="1400" dirty="0"/>
          </a:p>
        </p:txBody>
      </p:sp>
      <p:sp>
        <p:nvSpPr>
          <p:cNvPr id="6" name="TextBox 5"/>
          <p:cNvSpPr txBox="1"/>
          <p:nvPr/>
        </p:nvSpPr>
        <p:spPr>
          <a:xfrm>
            <a:off x="2819400" y="4843734"/>
            <a:ext cx="2590800" cy="954107"/>
          </a:xfrm>
          <a:prstGeom prst="rect">
            <a:avLst/>
          </a:prstGeom>
          <a:noFill/>
        </p:spPr>
        <p:txBody>
          <a:bodyPr wrap="square" rtlCol="0">
            <a:spAutoFit/>
          </a:bodyPr>
          <a:lstStyle/>
          <a:p>
            <a:r>
              <a:rPr lang="en-US" sz="1400" dirty="0" smtClean="0"/>
              <a:t>Zebras can gallop at 40 miles per hour.  If a car travels at 55 miles per hour, how much faster is the car?</a:t>
            </a:r>
            <a:endParaRPr lang="en-US" sz="1400" dirty="0"/>
          </a:p>
        </p:txBody>
      </p:sp>
      <p:sp>
        <p:nvSpPr>
          <p:cNvPr id="7" name="Rectangle 6"/>
          <p:cNvSpPr/>
          <p:nvPr/>
        </p:nvSpPr>
        <p:spPr>
          <a:xfrm>
            <a:off x="6705600" y="685800"/>
            <a:ext cx="2286000" cy="2031325"/>
          </a:xfrm>
          <a:prstGeom prst="rect">
            <a:avLst/>
          </a:prstGeom>
        </p:spPr>
        <p:txBody>
          <a:bodyPr wrap="square">
            <a:spAutoFit/>
          </a:bodyPr>
          <a:lstStyle/>
          <a:p>
            <a:r>
              <a:rPr lang="en-US" sz="1400" dirty="0" smtClean="0"/>
              <a:t>Each zebra has its own unique pattern of distinctive stripes, just as humans have their own unique pattern of fingerprints.  There are around 20 zebras in each zebra family.  If there were 18 zebra families, how many zebras would there be?</a:t>
            </a:r>
            <a:endParaRPr lang="en-US" sz="1400" dirty="0"/>
          </a:p>
        </p:txBody>
      </p:sp>
      <p:sp>
        <p:nvSpPr>
          <p:cNvPr id="8" name="Rectangle 7"/>
          <p:cNvSpPr/>
          <p:nvPr/>
        </p:nvSpPr>
        <p:spPr>
          <a:xfrm>
            <a:off x="2819400" y="3148477"/>
            <a:ext cx="3721231" cy="954107"/>
          </a:xfrm>
          <a:prstGeom prst="rect">
            <a:avLst/>
          </a:prstGeom>
        </p:spPr>
        <p:txBody>
          <a:bodyPr wrap="square">
            <a:spAutoFit/>
          </a:bodyPr>
          <a:lstStyle/>
          <a:p>
            <a:r>
              <a:rPr lang="en-US" sz="1400" dirty="0" smtClean="0"/>
              <a:t>In 1977 there were 13,718 zebras in the African herd.  In 1988, there were 4,278  African zebras left.  How many zebras were lost between 1977 and 1988?</a:t>
            </a:r>
            <a:endParaRPr lang="en-US" sz="1400" dirty="0"/>
          </a:p>
        </p:txBody>
      </p:sp>
      <p:sp>
        <p:nvSpPr>
          <p:cNvPr id="9" name="TextBox 8"/>
          <p:cNvSpPr txBox="1"/>
          <p:nvPr/>
        </p:nvSpPr>
        <p:spPr>
          <a:xfrm>
            <a:off x="2888530" y="29852"/>
            <a:ext cx="6085512" cy="369332"/>
          </a:xfrm>
          <a:prstGeom prst="rect">
            <a:avLst/>
          </a:prstGeom>
          <a:noFill/>
        </p:spPr>
        <p:txBody>
          <a:bodyPr wrap="none" rtlCol="0">
            <a:spAutoFit/>
          </a:bodyPr>
          <a:lstStyle/>
          <a:p>
            <a:r>
              <a:rPr lang="en-US" dirty="0" smtClean="0"/>
              <a:t>Name______________________________ Date____________</a:t>
            </a:r>
            <a:endParaRPr lang="en-US" dirty="0"/>
          </a:p>
        </p:txBody>
      </p:sp>
      <p:sp>
        <p:nvSpPr>
          <p:cNvPr id="10" name="Rectangle 9"/>
          <p:cNvSpPr/>
          <p:nvPr/>
        </p:nvSpPr>
        <p:spPr>
          <a:xfrm>
            <a:off x="6705600" y="685800"/>
            <a:ext cx="2286000" cy="403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819400" y="685800"/>
            <a:ext cx="3111886"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819400" y="3148477"/>
            <a:ext cx="3810000" cy="15759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2973" y="2667000"/>
            <a:ext cx="24384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28041" y="4813097"/>
            <a:ext cx="2590800" cy="19028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019800" y="685800"/>
            <a:ext cx="6096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012772" y="685800"/>
            <a:ext cx="614271" cy="307777"/>
          </a:xfrm>
          <a:prstGeom prst="rect">
            <a:avLst/>
          </a:prstGeom>
          <a:noFill/>
        </p:spPr>
        <p:txBody>
          <a:bodyPr wrap="none" rtlCol="0">
            <a:spAutoFit/>
          </a:bodyPr>
          <a:lstStyle/>
          <a:p>
            <a:r>
              <a:rPr lang="en-US" sz="1400" dirty="0" smtClean="0"/>
              <a:t>Prime</a:t>
            </a:r>
            <a:endParaRPr lang="en-US" sz="1400" dirty="0"/>
          </a:p>
        </p:txBody>
      </p:sp>
      <p:cxnSp>
        <p:nvCxnSpPr>
          <p:cNvPr id="18" name="Straight Connector 17"/>
          <p:cNvCxnSpPr/>
          <p:nvPr/>
        </p:nvCxnSpPr>
        <p:spPr>
          <a:xfrm>
            <a:off x="6019800" y="993577"/>
            <a:ext cx="6072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19800" y="1295400"/>
            <a:ext cx="6072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19800" y="1639907"/>
            <a:ext cx="6072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022157" y="1992198"/>
            <a:ext cx="6072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22157" y="2309567"/>
            <a:ext cx="6072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22157" y="2705100"/>
            <a:ext cx="604886"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71124" y="6182499"/>
            <a:ext cx="2416534"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TextBox 1023"/>
          <p:cNvSpPr txBox="1"/>
          <p:nvPr/>
        </p:nvSpPr>
        <p:spPr>
          <a:xfrm>
            <a:off x="164839" y="6172200"/>
            <a:ext cx="856260" cy="276999"/>
          </a:xfrm>
          <a:prstGeom prst="rect">
            <a:avLst/>
          </a:prstGeom>
          <a:noFill/>
        </p:spPr>
        <p:txBody>
          <a:bodyPr wrap="none" rtlCol="0">
            <a:spAutoFit/>
          </a:bodyPr>
          <a:lstStyle/>
          <a:p>
            <a:r>
              <a:rPr lang="en-US" sz="1200" dirty="0" smtClean="0"/>
              <a:t>Composite</a:t>
            </a:r>
            <a:endParaRPr lang="en-US" sz="1200" dirty="0"/>
          </a:p>
        </p:txBody>
      </p:sp>
      <p:cxnSp>
        <p:nvCxnSpPr>
          <p:cNvPr id="1027" name="Straight Connector 1026"/>
          <p:cNvCxnSpPr>
            <a:stCxn id="31" idx="1"/>
            <a:endCxn id="31" idx="3"/>
          </p:cNvCxnSpPr>
          <p:nvPr/>
        </p:nvCxnSpPr>
        <p:spPr>
          <a:xfrm>
            <a:off x="171124" y="6449199"/>
            <a:ext cx="24165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9" name="Straight Connector 1028"/>
          <p:cNvCxnSpPr/>
          <p:nvPr/>
        </p:nvCxnSpPr>
        <p:spPr>
          <a:xfrm>
            <a:off x="1021099" y="6172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2" name="Straight Connector 1031"/>
          <p:cNvCxnSpPr/>
          <p:nvPr/>
        </p:nvCxnSpPr>
        <p:spPr>
          <a:xfrm>
            <a:off x="1524000" y="6182499"/>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4" name="Straight Connector 1033"/>
          <p:cNvCxnSpPr/>
          <p:nvPr/>
        </p:nvCxnSpPr>
        <p:spPr>
          <a:xfrm>
            <a:off x="2057400" y="6182499"/>
            <a:ext cx="0" cy="523101"/>
          </a:xfrm>
          <a:prstGeom prst="line">
            <a:avLst/>
          </a:prstGeom>
        </p:spPr>
        <p:style>
          <a:lnRef idx="1">
            <a:schemeClr val="accent1"/>
          </a:lnRef>
          <a:fillRef idx="0">
            <a:schemeClr val="accent1"/>
          </a:fillRef>
          <a:effectRef idx="0">
            <a:schemeClr val="accent1"/>
          </a:effectRef>
          <a:fontRef idx="minor">
            <a:schemeClr val="tx1"/>
          </a:fontRef>
        </p:style>
      </p:cxnSp>
      <p:pic>
        <p:nvPicPr>
          <p:cNvPr id="1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5826" y="4800600"/>
            <a:ext cx="3545343" cy="1901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909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192</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Mercer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Kay Bacallao</dc:creator>
  <cp:lastModifiedBy>Mary Kay Bacallao</cp:lastModifiedBy>
  <cp:revision>7</cp:revision>
  <dcterms:created xsi:type="dcterms:W3CDTF">2014-10-21T23:40:02Z</dcterms:created>
  <dcterms:modified xsi:type="dcterms:W3CDTF">2014-10-28T16:36:42Z</dcterms:modified>
</cp:coreProperties>
</file>